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sldIdLst>
    <p:sldId id="259" r:id="rId3"/>
    <p:sldId id="270" r:id="rId4"/>
    <p:sldId id="265" r:id="rId5"/>
    <p:sldId id="268" r:id="rId6"/>
    <p:sldId id="269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7D"/>
    <a:srgbClr val="FF7C80"/>
    <a:srgbClr val="FFD1D1"/>
    <a:srgbClr val="FFC9C9"/>
    <a:srgbClr val="800000"/>
    <a:srgbClr val="E9FFBD"/>
    <a:srgbClr val="FF575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4660"/>
  </p:normalViewPr>
  <p:slideViewPr>
    <p:cSldViewPr>
      <p:cViewPr>
        <p:scale>
          <a:sx n="100" d="100"/>
          <a:sy n="100" d="100"/>
        </p:scale>
        <p:origin x="-30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defTabSz="931887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474FDFE-C6A0-4F9C-8676-4465DA6853A7}" type="datetimeFigureOut">
              <a:rPr lang="en-GB" altLang="en-US"/>
              <a:pPr>
                <a:defRPr/>
              </a:pPr>
              <a:t>07/01/2016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345" y="4416098"/>
            <a:ext cx="5607711" cy="418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defTabSz="931887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C295C09-E392-426F-9D0C-D5B1AD2A2D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662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0613" indent="-283086"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53" indent="-231059"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580" indent="-229529"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5047" indent="-226468"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95742" indent="-22646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6437" indent="-22646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133" indent="-22646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17828" indent="-22646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CE9CA46-122C-4F00-BACB-CC1761EB1DB6}" type="slidenum">
              <a:rPr lang="en-GB" altLang="en-US">
                <a:latin typeface="Calibri" pitchFamily="34" charset="0"/>
              </a:rPr>
              <a:pPr eaLnBrk="1" hangingPunct="1"/>
              <a:t>1</a:t>
            </a:fld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6130" indent="-275434"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01738" indent="-220348"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42433" indent="-220348"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83128" indent="-220348" defTabSz="9318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2382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6451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0521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74590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E460AC9-7977-41E1-A7BB-B3C945D386B2}" type="slidenum">
              <a:rPr lang="en-GB" altLang="en-US">
                <a:latin typeface="Calibri" pitchFamily="34" charset="0"/>
              </a:rPr>
              <a:pPr eaLnBrk="1" hangingPunct="1"/>
              <a:t>3</a:t>
            </a:fld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6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4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42236-5258-48D0-8560-C3D73BB2BF21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8DE53-F674-4963-95EE-EB239D810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5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D254-6A63-455C-AB83-EFCDF12B91C4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998C7-CBDC-4CB0-BACE-84D7CAEE7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8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740EB-7CD9-4673-851F-1E5C1B75369A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BE6C-6BD0-4B66-BF2E-D4E84621E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20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35D60-4A4A-4262-9A93-912B55937B49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9B82-6863-49C0-B7FB-513988F55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2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416E5-7889-463F-9926-F78072348CFB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B6CE-72F7-418C-AF93-B8B20CEC1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1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2201-9B1C-4635-A2BE-D5975DD9A68F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606E8-6202-4F36-87B0-CCD185F5C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39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D6F79-3ADF-4B10-8BE1-0B1E3F7FB91D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8D25-296E-45FB-A4C3-DBA456481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70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E8C27-F02C-422B-900E-3FB7F95CCAC1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72CCA-E903-4291-8690-14F87DA4E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96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F9381-9B13-4AA2-BFAC-0CCB8C073B96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70117-3368-45C7-AED3-9CBB4CA15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9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8519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4AEC5-E569-4781-A64A-94B212FBF656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162C7-9892-483C-9F97-92227A174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34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69A3D-3A16-4177-BFF6-4CA51BC93C92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8A33F-897A-4334-A863-4B9B1E0A6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3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544" y="16288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6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2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4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95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85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968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600200"/>
            <a:ext cx="7992888" cy="4925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2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23850" y="274638"/>
            <a:ext cx="8362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3850" y="1600200"/>
            <a:ext cx="83629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A47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A47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A47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A47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A47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A47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A47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A47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A47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rgbClr val="0A47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Font typeface="Arial" pitchFamily="34" charset="0"/>
        <a:buChar char="–"/>
        <a:defRPr kern="1200">
          <a:solidFill>
            <a:srgbClr val="0A478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Font typeface="Arial" pitchFamily="34" charset="0"/>
        <a:buChar char="•"/>
        <a:defRPr sz="1600" kern="1200">
          <a:solidFill>
            <a:srgbClr val="0A478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Font typeface="Arial" pitchFamily="34" charset="0"/>
        <a:buChar char="–"/>
        <a:defRPr sz="1400" kern="1200">
          <a:solidFill>
            <a:srgbClr val="0A478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Font typeface="Arial" pitchFamily="34" charset="0"/>
        <a:buChar char="»"/>
        <a:defRPr sz="1400" kern="1200">
          <a:solidFill>
            <a:srgbClr val="0A47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AE3F96-B0E5-46E9-B5B9-979F43ADC372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1467B4-26CC-4251-A39E-2DEC401B7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2286000" y="317500"/>
            <a:ext cx="6538913" cy="1477963"/>
          </a:xfrm>
        </p:spPr>
        <p:txBody>
          <a:bodyPr/>
          <a:lstStyle/>
          <a:p>
            <a:pPr algn="r" eaLnBrk="1" hangingPunct="1"/>
            <a:r>
              <a:rPr lang="en-GB" altLang="en-US" sz="3700" b="1" dirty="0" smtClean="0">
                <a:solidFill>
                  <a:srgbClr val="800000"/>
                </a:solidFill>
                <a:latin typeface="Architect"/>
                <a:cs typeface="Arial" panose="020B0604020202020204" pitchFamily="34" charset="0"/>
              </a:rPr>
              <a:t>Genesee County </a:t>
            </a:r>
            <a:br>
              <a:rPr lang="en-GB" altLang="en-US" sz="3700" b="1" dirty="0" smtClean="0">
                <a:solidFill>
                  <a:srgbClr val="800000"/>
                </a:solidFill>
                <a:latin typeface="Architect"/>
                <a:cs typeface="Arial" panose="020B0604020202020204" pitchFamily="34" charset="0"/>
              </a:rPr>
            </a:br>
            <a:r>
              <a:rPr lang="en-GB" altLang="en-US" sz="3700" b="1" dirty="0" smtClean="0">
                <a:solidFill>
                  <a:srgbClr val="800000"/>
                </a:solidFill>
                <a:latin typeface="Architect"/>
                <a:cs typeface="Arial" panose="020B0604020202020204" pitchFamily="34" charset="0"/>
              </a:rPr>
              <a:t>Government Administration </a:t>
            </a:r>
            <a:br>
              <a:rPr lang="en-GB" altLang="en-US" sz="3700" b="1" dirty="0" smtClean="0">
                <a:solidFill>
                  <a:srgbClr val="800000"/>
                </a:solidFill>
                <a:latin typeface="Architect"/>
                <a:cs typeface="Arial" panose="020B0604020202020204" pitchFamily="34" charset="0"/>
              </a:rPr>
            </a:br>
            <a:r>
              <a:rPr lang="en-GB" altLang="en-US" sz="3700" b="1" dirty="0" smtClean="0">
                <a:solidFill>
                  <a:srgbClr val="800000"/>
                </a:solidFill>
                <a:latin typeface="Architect"/>
                <a:cs typeface="Arial" panose="020B0604020202020204" pitchFamily="34" charset="0"/>
              </a:rPr>
              <a:t>Focus Group</a:t>
            </a:r>
          </a:p>
        </p:txBody>
      </p:sp>
      <p:pic>
        <p:nvPicPr>
          <p:cNvPr id="3075" name="Picture 6" descr="MP900433169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64008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itle 2"/>
          <p:cNvSpPr>
            <a:spLocks noGrp="1"/>
          </p:cNvSpPr>
          <p:nvPr>
            <p:ph type="subTitle" idx="4294967295"/>
          </p:nvPr>
        </p:nvSpPr>
        <p:spPr>
          <a:xfrm>
            <a:off x="5029200" y="1911350"/>
            <a:ext cx="3795713" cy="1593850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r>
              <a:rPr lang="en-GB" altLang="en-US" b="1" dirty="0" smtClean="0">
                <a:solidFill>
                  <a:srgbClr val="CC0000"/>
                </a:solidFill>
                <a:latin typeface="Architect"/>
                <a:cs typeface="Arabic Typesetting" panose="03020402040406030203" pitchFamily="66" charset="-78"/>
              </a:rPr>
              <a:t>Monitoring Report</a:t>
            </a:r>
          </a:p>
          <a:p>
            <a:pPr marL="0" indent="0" algn="r" eaLnBrk="1" hangingPunct="1">
              <a:buFontTx/>
              <a:buNone/>
            </a:pPr>
            <a:r>
              <a:rPr lang="en-GB" altLang="en-US" b="1" dirty="0" smtClean="0">
                <a:solidFill>
                  <a:srgbClr val="CC0000"/>
                </a:solidFill>
                <a:latin typeface="Architect"/>
                <a:cs typeface="Arabic Typesetting" panose="03020402040406030203" pitchFamily="66" charset="-78"/>
              </a:rPr>
              <a:t>January 8,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667000" cy="13716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Group Members</a:t>
            </a:r>
            <a:endParaRPr lang="en-US" altLang="en-US" sz="3600" dirty="0" smtClean="0">
              <a:solidFill>
                <a:srgbClr val="8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810000" cy="4648200"/>
          </a:xfrm>
        </p:spPr>
        <p:txBody>
          <a:bodyPr/>
          <a:lstStyle/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Jay </a:t>
            </a:r>
            <a:r>
              <a:rPr lang="en-US" altLang="en-US" sz="1000" dirty="0" err="1" smtClean="0"/>
              <a:t>Gsell</a:t>
            </a:r>
            <a:r>
              <a:rPr lang="en-US" altLang="en-US" sz="1000" dirty="0" smtClean="0"/>
              <a:t>, County Manager (Chairperson)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Matt Landers, Assistant  County Manager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Michael Eula, County Historian/Records Officer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Scott German, County Treasurer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Steve Hawley, NYS Assembly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Eve Hens, Purchasing Director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Don </a:t>
            </a:r>
            <a:r>
              <a:rPr lang="en-US" altLang="en-US" sz="1000" dirty="0" err="1" smtClean="0"/>
              <a:t>Luxon</a:t>
            </a:r>
            <a:r>
              <a:rPr lang="en-US" altLang="en-US" sz="1000" dirty="0" smtClean="0"/>
              <a:t>, Director of Weights &amp; Measures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Anita Cleveland, County Human Resources Director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Mike </a:t>
            </a:r>
            <a:r>
              <a:rPr lang="en-US" altLang="en-US" sz="1000" dirty="0" err="1" smtClean="0"/>
              <a:t>Ranzenhofer</a:t>
            </a:r>
            <a:r>
              <a:rPr lang="en-US" altLang="en-US" sz="1000" dirty="0" smtClean="0"/>
              <a:t>, NYS Senate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Michael Cianfrini, County Clerk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Steve Zimmer, IT Director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Ken Ellison, Superintendent, Pavilion Central School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r>
              <a:rPr lang="en-US" altLang="en-US" sz="1000" dirty="0" smtClean="0"/>
              <a:t>Chris Dailey, Superintendent, Batavia City Schools</a:t>
            </a:r>
          </a:p>
          <a:p>
            <a:pPr marL="0" indent="0">
              <a:buFontTx/>
              <a:buNone/>
              <a:tabLst>
                <a:tab pos="1371600" algn="l"/>
              </a:tabLst>
            </a:pPr>
            <a:endParaRPr lang="en-US" altLang="en-US" sz="1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92600" y="1828800"/>
            <a:ext cx="464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r>
              <a:rPr lang="en-US" sz="1000" kern="0" dirty="0"/>
              <a:t>GAM – Genesee Association of </a:t>
            </a:r>
            <a:r>
              <a:rPr lang="en-US" sz="1000" kern="0" dirty="0" smtClean="0"/>
              <a:t>Municipalities</a:t>
            </a:r>
          </a:p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r>
              <a:rPr lang="en-US" sz="1000" dirty="0"/>
              <a:t>GCC – Genesee County Community </a:t>
            </a:r>
            <a:r>
              <a:rPr lang="en-US" sz="1000" dirty="0" smtClean="0"/>
              <a:t>College</a:t>
            </a:r>
          </a:p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r>
              <a:rPr lang="en-US" altLang="en-US" sz="1000" dirty="0" smtClean="0">
                <a:cs typeface="Arial" pitchFamily="34" charset="0"/>
              </a:rPr>
              <a:t>GCEDC – Genesee County Economic Development Center</a:t>
            </a:r>
          </a:p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r>
              <a:rPr lang="en-US" sz="1000" dirty="0" smtClean="0"/>
              <a:t>GVEP </a:t>
            </a:r>
            <a:r>
              <a:rPr lang="en-US" sz="1000" dirty="0"/>
              <a:t>– Genesee Valley Educational </a:t>
            </a:r>
            <a:r>
              <a:rPr lang="en-US" sz="1000" dirty="0" smtClean="0"/>
              <a:t>Partnership</a:t>
            </a:r>
          </a:p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r>
              <a:rPr lang="en-US" sz="1000" dirty="0"/>
              <a:t>IT – Information </a:t>
            </a:r>
            <a:r>
              <a:rPr lang="en-US" sz="1000" dirty="0" smtClean="0"/>
              <a:t>Technology</a:t>
            </a:r>
          </a:p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r>
              <a:rPr lang="en-US" sz="1000" dirty="0" smtClean="0"/>
              <a:t>MCWA – Monroe County Water Authority</a:t>
            </a:r>
          </a:p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r>
              <a:rPr lang="en-US" sz="1000" kern="0" dirty="0" smtClean="0"/>
              <a:t>SEQR</a:t>
            </a:r>
            <a:r>
              <a:rPr lang="en-US" sz="1000" dirty="0" smtClean="0"/>
              <a:t> – </a:t>
            </a:r>
            <a:r>
              <a:rPr lang="en-US" sz="1000" kern="0" dirty="0" smtClean="0"/>
              <a:t>State </a:t>
            </a:r>
            <a:r>
              <a:rPr lang="en-US" sz="1000" kern="0" dirty="0"/>
              <a:t>Environmental Quality </a:t>
            </a:r>
            <a:r>
              <a:rPr lang="en-US" sz="1000" kern="0" dirty="0" smtClean="0"/>
              <a:t>Review</a:t>
            </a:r>
          </a:p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endParaRPr lang="en-US" sz="900" kern="0" dirty="0"/>
          </a:p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endParaRPr lang="en-US" sz="900" kern="0" dirty="0"/>
          </a:p>
          <a:p>
            <a:pPr marL="0" indent="0">
              <a:buFont typeface="Wingdings" pitchFamily="2" charset="2"/>
              <a:buNone/>
              <a:tabLst>
                <a:tab pos="1150938" algn="l"/>
              </a:tabLst>
              <a:defRPr/>
            </a:pPr>
            <a:endParaRPr lang="en-US" sz="900" kern="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013200" y="8382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3600" b="1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Acronyms</a:t>
            </a:r>
            <a:endParaRPr lang="en-US" sz="3600" kern="0" dirty="0">
              <a:solidFill>
                <a:srgbClr val="8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rgbClr val="800000"/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2015</a:t>
            </a:r>
            <a:r>
              <a:rPr lang="en-US" altLang="en-US" sz="4000" b="1" dirty="0" smtClean="0">
                <a:latin typeface="Arial Narrow" panose="020B0606020202030204" pitchFamily="34" charset="0"/>
                <a:cs typeface="Arabic Typesetting" panose="03020402040406030203" pitchFamily="66" charset="-78"/>
              </a:rPr>
              <a:t>  </a:t>
            </a:r>
            <a:r>
              <a:rPr lang="en-US" altLang="en-US" sz="4000" b="1" dirty="0" smtClean="0">
                <a:solidFill>
                  <a:srgbClr val="800000"/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Results - </a:t>
            </a:r>
            <a:r>
              <a:rPr lang="en-US" altLang="en-US" sz="3000" b="1" dirty="0" smtClean="0">
                <a:solidFill>
                  <a:srgbClr val="800000"/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Gov. Admin. Monitoring Report</a:t>
            </a:r>
            <a:endParaRPr lang="en-US" altLang="en-US" sz="3000" b="1" dirty="0" smtClean="0">
              <a:latin typeface="Arial Narrow" panose="020B0606020202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5123" name="Rounded Rectangle 12"/>
          <p:cNvSpPr>
            <a:spLocks noChangeArrowheads="1"/>
          </p:cNvSpPr>
          <p:nvPr/>
        </p:nvSpPr>
        <p:spPr bwMode="auto">
          <a:xfrm>
            <a:off x="4822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" name="Rounded Rectangle 4"/>
          <p:cNvSpPr/>
          <p:nvPr/>
        </p:nvSpPr>
        <p:spPr>
          <a:xfrm>
            <a:off x="4899025" y="990600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Education / Training</a:t>
            </a:r>
          </a:p>
        </p:txBody>
      </p:sp>
      <p:sp>
        <p:nvSpPr>
          <p:cNvPr id="5125" name="Rounded Rectangle 12"/>
          <p:cNvSpPr>
            <a:spLocks noChangeArrowheads="1"/>
          </p:cNvSpPr>
          <p:nvPr/>
        </p:nvSpPr>
        <p:spPr bwMode="auto">
          <a:xfrm>
            <a:off x="250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250825" y="962025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Efficiency</a:t>
            </a:r>
          </a:p>
        </p:txBody>
      </p:sp>
      <p:sp>
        <p:nvSpPr>
          <p:cNvPr id="5127" name="Rounded Rectangle 12"/>
          <p:cNvSpPr>
            <a:spLocks noChangeArrowheads="1"/>
          </p:cNvSpPr>
          <p:nvPr/>
        </p:nvSpPr>
        <p:spPr bwMode="auto">
          <a:xfrm>
            <a:off x="2536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2613025" y="990600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Innovation / Technology</a:t>
            </a:r>
          </a:p>
        </p:txBody>
      </p:sp>
      <p:sp>
        <p:nvSpPr>
          <p:cNvPr id="5129" name="Rounded Rectangle 12"/>
          <p:cNvSpPr>
            <a:spLocks noChangeArrowheads="1"/>
          </p:cNvSpPr>
          <p:nvPr/>
        </p:nvSpPr>
        <p:spPr bwMode="auto">
          <a:xfrm>
            <a:off x="7108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Rounded Rectangle 4"/>
          <p:cNvSpPr/>
          <p:nvPr/>
        </p:nvSpPr>
        <p:spPr>
          <a:xfrm>
            <a:off x="7162800" y="990600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Infrastructure / Assets</a:t>
            </a:r>
          </a:p>
        </p:txBody>
      </p:sp>
      <p:graphicFrame>
        <p:nvGraphicFramePr>
          <p:cNvPr id="27910" name="Group 2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7067"/>
              </p:ext>
            </p:extLst>
          </p:nvPr>
        </p:nvGraphicFramePr>
        <p:xfrm>
          <a:off x="228600" y="2057400"/>
          <a:ext cx="2133600" cy="4648200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86956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Clerk’s Office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Now providing digital access to a range of records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10909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Planning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LeRoy / Bergen / Byron / Elba /  City of Batavia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Are all updating their Comprehensive Plans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135967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Planning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Agricultural-Farmland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Protection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 being created for Town of Oakfield, Town of Alabama; and the County plan is being updated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1328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Planning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Green-Genesee/ Smart Genesee plan for Town of Batavia, Town and Village of Oakfield, Town of Alabama, and roadmap for entire County is expected by Spring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89" name="Group 2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94548"/>
              </p:ext>
            </p:extLst>
          </p:nvPr>
        </p:nvGraphicFramePr>
        <p:xfrm>
          <a:off x="2498725" y="2057400"/>
          <a:ext cx="2133600" cy="4648200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167639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Treasurers / County Clerk / Human Resources /  Highway Department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have begun to accept credit card payments. However, Individuals still can not pay  online and departments need to investigate having Chip capable credit card machines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68580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IT / Pictometry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Pictometry web  portal (</a:t>
                      </a: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CONNECTExplorer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available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5759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IT / </a:t>
                      </a:r>
                      <a:r>
                        <a:rPr kumimoji="0" lang="en-US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Pictometry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flyover scheduled for Spring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School Districts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 of social media has been effective.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Highway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GPS tracking devices installed in County vehicle fleet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901" name="Group 2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7598"/>
              </p:ext>
            </p:extLst>
          </p:nvPr>
        </p:nvGraphicFramePr>
        <p:xfrm>
          <a:off x="4800600" y="2057400"/>
          <a:ext cx="1981200" cy="4678023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16002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Planning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Hosted or sponsored 15 training events for local planning and zoning officials to meet their annual training requirements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13329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Historians and Records Management Officers / County Historian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Hosted three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workshops with over 100 attendees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174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School Districts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Batavia School District is currently replacing all their Smartboards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57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32194"/>
              </p:ext>
            </p:extLst>
          </p:nvPr>
        </p:nvGraphicFramePr>
        <p:xfrm>
          <a:off x="6934200" y="2057400"/>
          <a:ext cx="2057400" cy="46482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97359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Continued success in sharing highway equipment and labor across municipalities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92440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Airport terminal and maintenance hanger replacement project is currently underway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8030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Nursing Home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Sale is pending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97359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973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2016  Issues - </a:t>
            </a:r>
            <a:r>
              <a:rPr lang="en-US" altLang="en-US" sz="3000" b="1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Gov. Admin. Monitoring Report</a:t>
            </a:r>
          </a:p>
        </p:txBody>
      </p:sp>
      <p:sp>
        <p:nvSpPr>
          <p:cNvPr id="6147" name="Rounded Rectangle 12"/>
          <p:cNvSpPr>
            <a:spLocks noChangeArrowheads="1"/>
          </p:cNvSpPr>
          <p:nvPr/>
        </p:nvSpPr>
        <p:spPr bwMode="auto">
          <a:xfrm>
            <a:off x="4822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" name="Rounded Rectangle 4"/>
          <p:cNvSpPr/>
          <p:nvPr/>
        </p:nvSpPr>
        <p:spPr>
          <a:xfrm>
            <a:off x="4899025" y="990600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Education / Training</a:t>
            </a:r>
          </a:p>
        </p:txBody>
      </p:sp>
      <p:sp>
        <p:nvSpPr>
          <p:cNvPr id="6149" name="Rounded Rectangle 12"/>
          <p:cNvSpPr>
            <a:spLocks noChangeArrowheads="1"/>
          </p:cNvSpPr>
          <p:nvPr/>
        </p:nvSpPr>
        <p:spPr bwMode="auto">
          <a:xfrm>
            <a:off x="250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250825" y="962025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Efficiency</a:t>
            </a:r>
          </a:p>
        </p:txBody>
      </p:sp>
      <p:sp>
        <p:nvSpPr>
          <p:cNvPr id="6151" name="Rounded Rectangle 12"/>
          <p:cNvSpPr>
            <a:spLocks noChangeArrowheads="1"/>
          </p:cNvSpPr>
          <p:nvPr/>
        </p:nvSpPr>
        <p:spPr bwMode="auto">
          <a:xfrm>
            <a:off x="2536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2613025" y="990600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dirty="0" smtClean="0">
                <a:solidFill>
                  <a:srgbClr val="FFFFFF"/>
                </a:solidFill>
              </a:rPr>
              <a:t>Innovation / Technology</a:t>
            </a:r>
          </a:p>
        </p:txBody>
      </p:sp>
      <p:sp>
        <p:nvSpPr>
          <p:cNvPr id="6153" name="Rounded Rectangle 12"/>
          <p:cNvSpPr>
            <a:spLocks noChangeArrowheads="1"/>
          </p:cNvSpPr>
          <p:nvPr/>
        </p:nvSpPr>
        <p:spPr bwMode="auto">
          <a:xfrm>
            <a:off x="7108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" name="Rounded Rectangle 4"/>
          <p:cNvSpPr/>
          <p:nvPr/>
        </p:nvSpPr>
        <p:spPr>
          <a:xfrm>
            <a:off x="7162800" y="990600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Infrastructure / Assets</a:t>
            </a:r>
          </a:p>
        </p:txBody>
      </p:sp>
      <p:graphicFrame>
        <p:nvGraphicFramePr>
          <p:cNvPr id="30731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918162"/>
              </p:ext>
            </p:extLst>
          </p:nvPr>
        </p:nvGraphicFramePr>
        <p:xfrm>
          <a:off x="209550" y="2052045"/>
          <a:ext cx="2076450" cy="4653555"/>
        </p:xfrm>
        <a:graphic>
          <a:graphicData uri="http://schemas.openxmlformats.org/drawingml/2006/table">
            <a:tbl>
              <a:tblPr/>
              <a:tblGrid>
                <a:gridCol w="2076450"/>
              </a:tblGrid>
              <a:tr h="96164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Clerk’s Office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Most Departments unable to take credit card payment online and do not have new chip machines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1161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Clerk’s Office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Time constraint issues / costs associated with increased frequency of email submitted applications / requests.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82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Clerk’s Office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Unable to ensure landmark status is recorded by each applicable property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556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NYS Property Tax Cap and Monitoring of approved Efficiency plan and benchmarks continue to be an issue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818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NYS pushing for e-filing which many local agencies do not find cost effective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17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200446"/>
              </p:ext>
            </p:extLst>
          </p:nvPr>
        </p:nvGraphicFramePr>
        <p:xfrm>
          <a:off x="2487612" y="2032477"/>
          <a:ext cx="2084388" cy="4731803"/>
        </p:xfrm>
        <a:graphic>
          <a:graphicData uri="http://schemas.openxmlformats.org/drawingml/2006/table">
            <a:tbl>
              <a:tblPr/>
              <a:tblGrid>
                <a:gridCol w="2084388"/>
              </a:tblGrid>
              <a:tr h="15999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GAM / County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High Speed Internet Availability issues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Large Redundancy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High cost and low level of service issues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Negotiations between several Municipalities and Time Warner is ongoing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61171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Needs to utilize social media tools.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96597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County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Recently lost  the INREM Tax Foreclosure case which had gone through NYS Court System.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152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County Clerk’s Office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centralized, electronic document system is needed. One department may need to step up and serve as a champion to demonstrate usefulness to rest of county 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25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37092"/>
              </p:ext>
            </p:extLst>
          </p:nvPr>
        </p:nvGraphicFramePr>
        <p:xfrm>
          <a:off x="4724400" y="2057399"/>
          <a:ext cx="2057399" cy="4648201"/>
        </p:xfrm>
        <a:graphic>
          <a:graphicData uri="http://schemas.openxmlformats.org/drawingml/2006/table">
            <a:tbl>
              <a:tblPr/>
              <a:tblGrid>
                <a:gridCol w="2057399"/>
              </a:tblGrid>
              <a:tr h="124293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School Districts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Enrollment down to 2,300 students. Has decreased by roughly 70-80 students over last several years.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190463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1500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20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95470"/>
              </p:ext>
            </p:extLst>
          </p:nvPr>
        </p:nvGraphicFramePr>
        <p:xfrm>
          <a:off x="6934200" y="2026920"/>
          <a:ext cx="2057400" cy="47475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137897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/ City / MCWA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Water Agreements expiring in 2018. Sales Tax distribution and finalization of Phase II tied into the ongoing negotiations between the City of Batavia, County, and MCWA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15759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Shared Bid Issues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NYS pushing shared service/bid process but there are still limitations. Partnering with School Districts throughout the State should be explored.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172372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Local governments require increased mandate relief. Priority must be placed on the State taking over the costs associated with Medicaid and indigent defense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2016  Priorities - </a:t>
            </a:r>
            <a:r>
              <a:rPr lang="en-US" altLang="en-US" sz="3000" b="1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Gov. Admin. Monitoring Report</a:t>
            </a:r>
          </a:p>
        </p:txBody>
      </p:sp>
      <p:sp>
        <p:nvSpPr>
          <p:cNvPr id="7171" name="Rounded Rectangle 12"/>
          <p:cNvSpPr>
            <a:spLocks noChangeArrowheads="1"/>
          </p:cNvSpPr>
          <p:nvPr/>
        </p:nvSpPr>
        <p:spPr bwMode="auto">
          <a:xfrm>
            <a:off x="4822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" name="Rounded Rectangle 4"/>
          <p:cNvSpPr/>
          <p:nvPr/>
        </p:nvSpPr>
        <p:spPr>
          <a:xfrm>
            <a:off x="4899025" y="990600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Education / Training</a:t>
            </a:r>
          </a:p>
        </p:txBody>
      </p:sp>
      <p:sp>
        <p:nvSpPr>
          <p:cNvPr id="7173" name="Rounded Rectangle 12"/>
          <p:cNvSpPr>
            <a:spLocks noChangeArrowheads="1"/>
          </p:cNvSpPr>
          <p:nvPr/>
        </p:nvSpPr>
        <p:spPr bwMode="auto">
          <a:xfrm>
            <a:off x="250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250825" y="962025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Efficiency</a:t>
            </a:r>
          </a:p>
        </p:txBody>
      </p:sp>
      <p:sp>
        <p:nvSpPr>
          <p:cNvPr id="7175" name="Rounded Rectangle 12"/>
          <p:cNvSpPr>
            <a:spLocks noChangeArrowheads="1"/>
          </p:cNvSpPr>
          <p:nvPr/>
        </p:nvSpPr>
        <p:spPr bwMode="auto">
          <a:xfrm>
            <a:off x="2536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2613025" y="990600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Innovation / Technology</a:t>
            </a:r>
          </a:p>
        </p:txBody>
      </p:sp>
      <p:sp>
        <p:nvSpPr>
          <p:cNvPr id="7177" name="Rounded Rectangle 12"/>
          <p:cNvSpPr>
            <a:spLocks noChangeArrowheads="1"/>
          </p:cNvSpPr>
          <p:nvPr/>
        </p:nvSpPr>
        <p:spPr bwMode="auto">
          <a:xfrm>
            <a:off x="7108825" y="914400"/>
            <a:ext cx="1806575" cy="104457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0A478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>
                <a:solidFill>
                  <a:srgbClr val="0A478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>
                <a:solidFill>
                  <a:srgbClr val="0A478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solidFill>
                  <a:srgbClr val="0A478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1400">
                <a:solidFill>
                  <a:srgbClr val="0A478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Rounded Rectangle 4"/>
          <p:cNvSpPr/>
          <p:nvPr/>
        </p:nvSpPr>
        <p:spPr>
          <a:xfrm>
            <a:off x="7162800" y="990600"/>
            <a:ext cx="1714500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4290" tIns="34290" rIns="34290" bIns="34290" anchor="ctr"/>
          <a:lstStyle>
            <a:lvl1pPr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0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2000" smtClean="0">
                <a:solidFill>
                  <a:srgbClr val="FFFFFF"/>
                </a:solidFill>
              </a:rPr>
              <a:t>Infrastructure / Assets</a:t>
            </a:r>
          </a:p>
        </p:txBody>
      </p:sp>
      <p:graphicFrame>
        <p:nvGraphicFramePr>
          <p:cNvPr id="31755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083925"/>
              </p:ext>
            </p:extLst>
          </p:nvPr>
        </p:nvGraphicFramePr>
        <p:xfrm>
          <a:off x="228600" y="2057401"/>
          <a:ext cx="2057400" cy="472439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110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Examine need for county wide property assessments. Property Assessments should be standardized and uniform.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150610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Clerk’s Office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Recent law passed to deal with vacancy issues and Zombie Ownership within the City of Batavia. Examine possibility of rolling out similar program county wide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951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Clerk’s Office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Need to advertise advantages of using local DMV office.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115731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Planning Board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Explore the option of going paperless for municipal planning and zoning referral reviews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78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87174"/>
              </p:ext>
            </p:extLst>
          </p:nvPr>
        </p:nvGraphicFramePr>
        <p:xfrm>
          <a:off x="2438400" y="2057401"/>
          <a:ext cx="2133600" cy="4763023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75506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County Sheriff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Potential study for future joint City/County Law enforcement facility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108077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History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Increasing the number of items published online for research purposes. Demand, especially for war related items, continues to grow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75506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Lake Plains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Investigating installing fiber connections to facilities in the nine county 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83819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IT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hire to monitor county website and social media has been budgeted for.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125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Sheriff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upgraded its radio network to a six tower site.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Received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 Million NYS Interoperable Communications grant for potential seventh tower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80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594940"/>
              </p:ext>
            </p:extLst>
          </p:nvPr>
        </p:nvGraphicFramePr>
        <p:xfrm>
          <a:off x="4724400" y="2057400"/>
          <a:ext cx="2133600" cy="4724399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150555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Schools Districts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Looking to set up mobile wireless centers  (utilizing bus fleet) for students to use after hours. New Handheld devices being distributed and a study as to where ‘dead zones’ exist will be carried 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6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Schools Districts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Implementing new Adult Education courses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137139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Planning Dept.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Continuing to present on Form Based Codes, needs of the Millennial Generation, and other Zoning topics  as municipalities update their comprehensive plans.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1172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County's Workers Compensation Plan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County looking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secure funding to implement some of the safety consultants recommendations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77" name="Group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965303"/>
              </p:ext>
            </p:extLst>
          </p:nvPr>
        </p:nvGraphicFramePr>
        <p:xfrm>
          <a:off x="7010400" y="2057401"/>
          <a:ext cx="1981200" cy="4735543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139955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/ City / MCWA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Decision needs to be made regarding future of City’s Water Plant. Share in sales tax between the County and municipalities may shift as part of negotiations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99998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Local Governments 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Planning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Update Comprehensive Plans and local zoning regulations.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113437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County Infrastructure Improvements Plan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for next five years (Statewide push by state to invest in infrastructure)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1D1"/>
                    </a:solidFill>
                  </a:tcPr>
                </a:tc>
              </a:tr>
              <a:tr h="111427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6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4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defRPr sz="1200">
                          <a:solidFill>
                            <a:srgbClr val="0A478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701231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TP102701231_template</Template>
  <TotalTime>2515</TotalTime>
  <Words>1010</Words>
  <Application>Microsoft Office PowerPoint</Application>
  <PresentationFormat>On-screen Show (4:3)</PresentationFormat>
  <Paragraphs>127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TP102701231_template</vt:lpstr>
      <vt:lpstr>Default Design</vt:lpstr>
      <vt:lpstr>Genesee County  Government Administration  Focus Group</vt:lpstr>
      <vt:lpstr>Group Members</vt:lpstr>
      <vt:lpstr>2015  Results - Gov. Admin. Monitoring Report</vt:lpstr>
      <vt:lpstr>2016  Issues - Gov. Admin. Monitoring Report</vt:lpstr>
      <vt:lpstr>2016  Priorities - Gov. Admin. Monitoring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Genesee County Economic Development Focus Group</dc:title>
  <dc:creator>Steve Hyde</dc:creator>
  <cp:lastModifiedBy>Derik Kane</cp:lastModifiedBy>
  <cp:revision>179</cp:revision>
  <dcterms:created xsi:type="dcterms:W3CDTF">2012-12-04T15:10:45Z</dcterms:created>
  <dcterms:modified xsi:type="dcterms:W3CDTF">2016-01-07T14:35:37Z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TC027012329991</vt:lpwstr>
  </property>
</Properties>
</file>